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5"/>
  </p:notesMasterIdLst>
  <p:handoutMasterIdLst>
    <p:handoutMasterId r:id="rId16"/>
  </p:handoutMasterIdLst>
  <p:sldIdLst>
    <p:sldId id="261" r:id="rId2"/>
    <p:sldId id="276" r:id="rId3"/>
    <p:sldId id="286" r:id="rId4"/>
    <p:sldId id="294" r:id="rId5"/>
    <p:sldId id="295" r:id="rId6"/>
    <p:sldId id="293" r:id="rId7"/>
    <p:sldId id="288" r:id="rId8"/>
    <p:sldId id="289" r:id="rId9"/>
    <p:sldId id="301" r:id="rId10"/>
    <p:sldId id="302" r:id="rId11"/>
    <p:sldId id="300" r:id="rId12"/>
    <p:sldId id="273" r:id="rId13"/>
    <p:sldId id="28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14" autoAdjust="0"/>
    <p:restoredTop sz="95588" autoAdjust="0"/>
  </p:normalViewPr>
  <p:slideViewPr>
    <p:cSldViewPr snapToGrid="0" showGuides="1">
      <p:cViewPr varScale="1">
        <p:scale>
          <a:sx n="100" d="100"/>
          <a:sy n="100" d="100"/>
        </p:scale>
        <p:origin x="320" y="16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07/01/2021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07/01/2021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078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108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07.01.2021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2021/01/03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E63B7-1CEC-C745-815A-EA43F94A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Led i pipelinen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39391600-12A0-E941-BF50-C75E51DA1E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618DB56-CB8B-9A42-A506-A7A85779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02F238-A1A4-7548-A61B-C727C6F07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509" y="262542"/>
            <a:ext cx="7327900" cy="180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477D61-66E8-1144-8F70-129A4CAB7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50" y="2863225"/>
            <a:ext cx="6692900" cy="3403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F618435-35C9-2C44-A4C4-E65B9BEFBABB}"/>
              </a:ext>
            </a:extLst>
          </p:cNvPr>
          <p:cNvSpPr txBox="1"/>
          <p:nvPr/>
        </p:nvSpPr>
        <p:spPr>
          <a:xfrm>
            <a:off x="365760" y="1280377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board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B817D3C-95D5-FF41-B644-CD8FB5986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50" y="1693643"/>
            <a:ext cx="4508500" cy="622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3DC69D9-848F-8343-BC02-CBDC2585197D}"/>
              </a:ext>
            </a:extLst>
          </p:cNvPr>
          <p:cNvSpPr txBox="1"/>
          <p:nvPr/>
        </p:nvSpPr>
        <p:spPr>
          <a:xfrm>
            <a:off x="7845552" y="2393609"/>
            <a:ext cx="4214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Konsekvens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valg</a:t>
            </a:r>
            <a:r>
              <a:rPr lang="en-US" dirty="0"/>
              <a:t>: </a:t>
            </a:r>
            <a:r>
              <a:rPr lang="en-US" dirty="0" err="1"/>
              <a:t>Hvid</a:t>
            </a:r>
            <a:r>
              <a:rPr lang="en-US" dirty="0"/>
              <a:t> </a:t>
            </a:r>
            <a:r>
              <a:rPr lang="en-US" dirty="0" err="1"/>
              <a:t>ønsker</a:t>
            </a:r>
            <a:r>
              <a:rPr lang="en-US" dirty="0"/>
              <a:t> at </a:t>
            </a:r>
            <a:r>
              <a:rPr lang="en-US" dirty="0" err="1"/>
              <a:t>maksimere</a:t>
            </a:r>
            <a:r>
              <a:rPr lang="en-US" dirty="0"/>
              <a:t>. Skal vi </a:t>
            </a:r>
            <a:r>
              <a:rPr lang="en-US" dirty="0" err="1"/>
              <a:t>abstrahere</a:t>
            </a:r>
            <a:r>
              <a:rPr lang="en-US" dirty="0"/>
              <a:t> </a:t>
            </a:r>
            <a:r>
              <a:rPr lang="en-US" dirty="0" err="1"/>
              <a:t>yderligere</a:t>
            </a:r>
            <a:r>
              <a:rPr lang="en-US" dirty="0"/>
              <a:t>?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C69474-25CE-7E4D-AC9A-9C7FAE0032BD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3164306" y="2855274"/>
            <a:ext cx="4681246" cy="1271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C070EEA-7DC2-D04B-9051-F4EB8C52EB9C}"/>
              </a:ext>
            </a:extLst>
          </p:cNvPr>
          <p:cNvSpPr txBox="1"/>
          <p:nvPr/>
        </p:nvSpPr>
        <p:spPr>
          <a:xfrm>
            <a:off x="7587146" y="3665167"/>
            <a:ext cx="4214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Der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sagtens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flere</a:t>
            </a:r>
            <a:r>
              <a:rPr lang="en-US" dirty="0"/>
              <a:t> </a:t>
            </a:r>
            <a:r>
              <a:rPr lang="en-US" dirty="0" err="1"/>
              <a:t>lige</a:t>
            </a:r>
            <a:r>
              <a:rPr lang="en-US" dirty="0"/>
              <a:t> </a:t>
            </a:r>
            <a:r>
              <a:rPr lang="en-US" dirty="0" err="1"/>
              <a:t>gode</a:t>
            </a:r>
            <a:r>
              <a:rPr lang="en-US" dirty="0"/>
              <a:t> </a:t>
            </a:r>
            <a:r>
              <a:rPr lang="en-US" dirty="0" err="1"/>
              <a:t>optimale</a:t>
            </a:r>
            <a:r>
              <a:rPr lang="en-US" dirty="0"/>
              <a:t> </a:t>
            </a:r>
            <a:r>
              <a:rPr lang="en-US" dirty="0" err="1"/>
              <a:t>valg</a:t>
            </a:r>
            <a:r>
              <a:rPr lang="en-US" dirty="0"/>
              <a:t>. </a:t>
            </a:r>
            <a:r>
              <a:rPr lang="en-US" dirty="0" err="1"/>
              <a:t>Ekstra</a:t>
            </a:r>
            <a:r>
              <a:rPr lang="en-US" dirty="0"/>
              <a:t> lag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udvælgelsesstrategi</a:t>
            </a:r>
            <a:r>
              <a:rPr lang="en-US" dirty="0"/>
              <a:t> </a:t>
            </a:r>
            <a:r>
              <a:rPr lang="en-US" dirty="0" err="1"/>
              <a:t>kræves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F2E7A5-B36A-C749-BE18-3B260D3501D3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4920916" y="4126832"/>
            <a:ext cx="2666230" cy="890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A99A387-7A22-3447-AD1A-35CFEE133973}"/>
              </a:ext>
            </a:extLst>
          </p:cNvPr>
          <p:cNvSpPr txBox="1"/>
          <p:nvPr/>
        </p:nvSpPr>
        <p:spPr>
          <a:xfrm>
            <a:off x="7587146" y="5344261"/>
            <a:ext cx="421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Søgetræsudfordring</a:t>
            </a:r>
            <a:r>
              <a:rPr lang="en-US" dirty="0"/>
              <a:t>: Skal man have </a:t>
            </a:r>
            <a:r>
              <a:rPr lang="en-US" dirty="0" err="1"/>
              <a:t>en</a:t>
            </a:r>
            <a:r>
              <a:rPr lang="en-US" dirty="0"/>
              <a:t> model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modstanderens</a:t>
            </a:r>
            <a:r>
              <a:rPr lang="en-US" dirty="0"/>
              <a:t> strategi?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13435A5-277D-2C4B-8E50-453CB2553F6E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4920916" y="5642812"/>
            <a:ext cx="2666230" cy="24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82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24F4-DCAB-E647-86D4-B8363A6F1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Eksempelkørsel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C15B0-DCEF-F14D-8A57-C3964B9E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D5BFE-897D-8C49-8B2A-AA81DC7D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EF7AD-5ACE-DE49-9D81-2DC26C6B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965" y="262542"/>
            <a:ext cx="8937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12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Til denne forelæsning har jeg talt om:</a:t>
            </a:r>
          </a:p>
          <a:p>
            <a:r>
              <a:rPr lang="da-DK" dirty="0"/>
              <a:t>Elementer i en skakcomputer</a:t>
            </a:r>
          </a:p>
          <a:p>
            <a:r>
              <a:rPr lang="da-DK" dirty="0"/>
              <a:t>Diskuteret konkrete programmeringsløsninger</a:t>
            </a:r>
          </a:p>
          <a:p>
            <a:r>
              <a:rPr lang="da-DK" dirty="0"/>
              <a:t>Diskuteret generelle dilemmaer og råd til programmering</a:t>
            </a:r>
          </a:p>
          <a:p>
            <a:pPr lvl="1"/>
            <a:r>
              <a:rPr lang="da-DK" dirty="0"/>
              <a:t>Imperativ versus funktionsprogrammering</a:t>
            </a:r>
          </a:p>
          <a:p>
            <a:pPr lvl="1"/>
            <a:r>
              <a:rPr lang="da-DK" dirty="0"/>
              <a:t>Brug af </a:t>
            </a:r>
            <a:r>
              <a:rPr lang="da-DK" dirty="0" err="1"/>
              <a:t>egendefinerede</a:t>
            </a:r>
            <a:r>
              <a:rPr lang="da-DK" dirty="0"/>
              <a:t> typer</a:t>
            </a:r>
          </a:p>
          <a:p>
            <a:pPr lvl="1"/>
            <a:r>
              <a:rPr lang="da-DK" dirty="0"/>
              <a:t>Valg af værdinavne</a:t>
            </a:r>
          </a:p>
          <a:p>
            <a:pPr lvl="1"/>
            <a:r>
              <a:rPr lang="da-DK" dirty="0"/>
              <a:t>Fejlhåndteringsstrategier</a:t>
            </a:r>
          </a:p>
          <a:p>
            <a:pPr lvl="1"/>
            <a:r>
              <a:rPr lang="da-DK" dirty="0"/>
              <a:t>Valg af abstraktionsniveau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9F78A-E51E-6949-95C5-929AE64AE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3" y="365127"/>
            <a:ext cx="11518231" cy="1325563"/>
          </a:xfrm>
        </p:spPr>
        <p:txBody>
          <a:bodyPr/>
          <a:lstStyle/>
          <a:p>
            <a:r>
              <a:rPr lang="en-GB" dirty="0" err="1"/>
              <a:t>Spørgetime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4557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B9180-8FF6-0141-904C-B44C1839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9A745-1ABC-7B47-B1D8-6A00C02C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F3F85B-AC7C-E44A-8566-1F08DEF794FF}"/>
              </a:ext>
            </a:extLst>
          </p:cNvPr>
          <p:cNvSpPr txBox="1">
            <a:spLocks/>
          </p:cNvSpPr>
          <p:nvPr/>
        </p:nvSpPr>
        <p:spPr>
          <a:xfrm>
            <a:off x="261534" y="366093"/>
            <a:ext cx="10515600" cy="6054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Skak</a:t>
            </a:r>
            <a:endParaRPr lang="en-GB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4F9268-8D6B-3248-9AFC-289A67EAAC4F}"/>
              </a:ext>
            </a:extLst>
          </p:cNvPr>
          <p:cNvSpPr txBox="1"/>
          <p:nvPr/>
        </p:nvSpPr>
        <p:spPr>
          <a:xfrm>
            <a:off x="9838770" y="97155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1" name="Content Placeholder 4" descr="A picture containing object, man, table&#10;&#10;Description automatically generated">
            <a:extLst>
              <a:ext uri="{FF2B5EF4-FFF2-40B4-BE49-F238E27FC236}">
                <a16:creationId xmlns:a16="http://schemas.microsoft.com/office/drawing/2014/main" id="{2D607569-3C7B-C14B-9D89-E81671A16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133" y="-118438"/>
            <a:ext cx="9951734" cy="7479883"/>
          </a:xfrm>
        </p:spPr>
      </p:pic>
    </p:spTree>
    <p:extLst>
      <p:ext uri="{BB962C8B-B14F-4D97-AF65-F5344CB8AC3E}">
        <p14:creationId xmlns:p14="http://schemas.microsoft.com/office/powerpoint/2010/main" val="4196347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C506-5FE3-2A4A-8D8A-DCBCFC9D8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Hvordan</a:t>
            </a:r>
            <a:r>
              <a:rPr lang="en-GB" dirty="0"/>
              <a:t> </a:t>
            </a:r>
            <a:r>
              <a:rPr lang="en-GB" dirty="0" err="1"/>
              <a:t>bygger</a:t>
            </a:r>
            <a:r>
              <a:rPr lang="en-GB" dirty="0"/>
              <a:t> man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skakcomputer</a:t>
            </a:r>
            <a:r>
              <a:rPr lang="en-GB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0DB85-3879-DB4C-BC2A-6D78CE62CE00}"/>
              </a:ext>
            </a:extLst>
          </p:cNvPr>
          <p:cNvSpPr txBox="1"/>
          <p:nvPr/>
        </p:nvSpPr>
        <p:spPr>
          <a:xfrm>
            <a:off x="647319" y="1313978"/>
            <a:ext cx="107632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Elementer</a:t>
            </a:r>
            <a:r>
              <a:rPr lang="en-GB" sz="2400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err="1"/>
              <a:t>Spil</a:t>
            </a:r>
            <a:r>
              <a:rPr lang="en-GB" sz="2400" dirty="0"/>
              <a:t>-loop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err="1"/>
              <a:t>En</a:t>
            </a:r>
            <a:r>
              <a:rPr lang="en-GB" sz="2400" dirty="0"/>
              <a:t> </a:t>
            </a:r>
            <a:r>
              <a:rPr lang="en-GB" sz="2400" dirty="0" err="1"/>
              <a:t>stilllingsbedømmelsesfunktion</a:t>
            </a:r>
            <a:r>
              <a:rPr lang="en-GB" sz="2400" dirty="0"/>
              <a:t> – </a:t>
            </a:r>
            <a:r>
              <a:rPr lang="en-GB" sz="2400" dirty="0" err="1"/>
              <a:t>vurderer</a:t>
            </a:r>
            <a:r>
              <a:rPr lang="en-GB" sz="2400" dirty="0"/>
              <a:t> </a:t>
            </a:r>
            <a:r>
              <a:rPr lang="en-GB" sz="2400" dirty="0" err="1"/>
              <a:t>stillingens</a:t>
            </a:r>
            <a:r>
              <a:rPr lang="en-GB" sz="2400" dirty="0"/>
              <a:t> </a:t>
            </a:r>
            <a:r>
              <a:rPr lang="en-GB" sz="2400" dirty="0" err="1"/>
              <a:t>fordel</a:t>
            </a:r>
            <a:r>
              <a:rPr lang="en-GB" sz="2400" dirty="0"/>
              <a:t> for </a:t>
            </a:r>
            <a:r>
              <a:rPr lang="en-GB" sz="2400" dirty="0" err="1"/>
              <a:t>hhv</a:t>
            </a:r>
            <a:r>
              <a:rPr lang="en-GB" sz="2400" dirty="0"/>
              <a:t>. sort </a:t>
            </a:r>
            <a:r>
              <a:rPr lang="en-GB" sz="2400" dirty="0" err="1"/>
              <a:t>og</a:t>
            </a:r>
            <a:r>
              <a:rPr lang="en-GB" sz="2400" dirty="0"/>
              <a:t> </a:t>
            </a:r>
            <a:r>
              <a:rPr lang="en-GB" sz="2400" dirty="0" err="1"/>
              <a:t>hvid</a:t>
            </a:r>
            <a:endParaRPr lang="en-GB" sz="2400" dirty="0"/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Et </a:t>
            </a:r>
            <a:r>
              <a:rPr lang="en-GB" sz="2400" dirty="0" err="1"/>
              <a:t>søgetræ</a:t>
            </a:r>
            <a:endParaRPr lang="en-GB" sz="2400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C469D0CC-9909-2548-8AB6-26909D3CB4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AFDCA13-5625-C141-B16A-F630F6E4D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1CF606-EBBB-A947-9D1F-A441DBB23237}"/>
              </a:ext>
            </a:extLst>
          </p:cNvPr>
          <p:cNvGrpSpPr/>
          <p:nvPr/>
        </p:nvGrpSpPr>
        <p:grpSpPr>
          <a:xfrm>
            <a:off x="745725" y="3265714"/>
            <a:ext cx="11468843" cy="3239587"/>
            <a:chOff x="745725" y="3265714"/>
            <a:chExt cx="11468843" cy="32395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B208FA-43E1-6644-9F6E-0AAD90087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5725" y="3327810"/>
              <a:ext cx="7070633" cy="3177491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003AE7E-B03C-5E43-BA70-E61C470CE9C9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7184573" y="3450380"/>
              <a:ext cx="2364376" cy="2711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5E39CA-FC5E-1E4E-AF79-0BC7DE932C79}"/>
                </a:ext>
              </a:extLst>
            </p:cNvPr>
            <p:cNvSpPr txBox="1"/>
            <p:nvPr/>
          </p:nvSpPr>
          <p:spPr>
            <a:xfrm>
              <a:off x="9548949" y="3265714"/>
              <a:ext cx="26100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En</a:t>
              </a:r>
              <a:r>
                <a:rPr lang="en-US" dirty="0"/>
                <a:t> </a:t>
              </a:r>
              <a:r>
                <a:rPr lang="en-US" dirty="0" err="1"/>
                <a:t>løkke</a:t>
              </a:r>
              <a:r>
                <a:rPr lang="en-US" dirty="0"/>
                <a:t> </a:t>
              </a:r>
              <a:r>
                <a:rPr lang="en-US" dirty="0" err="1"/>
                <a:t>f.eks</a:t>
              </a:r>
              <a:r>
                <a:rPr lang="en-US" dirty="0"/>
                <a:t>. </a:t>
              </a:r>
              <a:r>
                <a:rPr lang="en-US" dirty="0" err="1"/>
                <a:t>rekursion</a:t>
              </a:r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600443B-AC4F-A14D-A229-646E6C15D11D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 flipV="1">
              <a:off x="6387738" y="3944794"/>
              <a:ext cx="3500846" cy="322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1C39A0-1DD4-BC44-88D3-1D9C70938285}"/>
                </a:ext>
              </a:extLst>
            </p:cNvPr>
            <p:cNvSpPr txBox="1"/>
            <p:nvPr/>
          </p:nvSpPr>
          <p:spPr>
            <a:xfrm>
              <a:off x="9888584" y="3944548"/>
              <a:ext cx="2037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Kommunikation</a:t>
              </a:r>
              <a:r>
                <a:rPr lang="en-US" dirty="0"/>
                <a:t> med </a:t>
              </a:r>
              <a:r>
                <a:rPr lang="en-US" dirty="0" err="1"/>
                <a:t>brugeren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3942F8-70CA-0549-ACDB-4258A6813108}"/>
                </a:ext>
              </a:extLst>
            </p:cNvPr>
            <p:cNvSpPr txBox="1"/>
            <p:nvPr/>
          </p:nvSpPr>
          <p:spPr>
            <a:xfrm>
              <a:off x="8894428" y="4941036"/>
              <a:ext cx="3320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En</a:t>
              </a:r>
              <a:r>
                <a:rPr lang="en-US" dirty="0"/>
                <a:t> </a:t>
              </a:r>
              <a:r>
                <a:rPr lang="en-US" dirty="0" err="1"/>
                <a:t>metode</a:t>
              </a:r>
              <a:r>
                <a:rPr lang="en-US" dirty="0"/>
                <a:t> </a:t>
              </a:r>
              <a:r>
                <a:rPr lang="en-US" dirty="0" err="1"/>
                <a:t>til</a:t>
              </a:r>
              <a:r>
                <a:rPr lang="en-US" dirty="0"/>
                <a:t> at </a:t>
              </a:r>
              <a:r>
                <a:rPr lang="en-US" dirty="0" err="1"/>
                <a:t>udføre</a:t>
              </a:r>
              <a:r>
                <a:rPr lang="en-US" dirty="0"/>
                <a:t> et </a:t>
              </a:r>
              <a:r>
                <a:rPr lang="en-US" dirty="0" err="1"/>
                <a:t>træk</a:t>
              </a:r>
              <a:endParaRPr lang="en-US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559A1E-09C5-3C48-8578-096FFAA04BF7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4493624" y="5125702"/>
              <a:ext cx="44008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FF30F5-6736-634A-8213-6D8821DAF0B1}"/>
                </a:ext>
              </a:extLst>
            </p:cNvPr>
            <p:cNvSpPr txBox="1"/>
            <p:nvPr/>
          </p:nvSpPr>
          <p:spPr>
            <a:xfrm>
              <a:off x="8366761" y="5614358"/>
              <a:ext cx="2903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Initialisering</a:t>
              </a:r>
              <a:r>
                <a:rPr lang="en-US" dirty="0"/>
                <a:t> </a:t>
              </a:r>
              <a:r>
                <a:rPr lang="en-US" dirty="0" err="1"/>
                <a:t>og</a:t>
              </a:r>
              <a:r>
                <a:rPr lang="en-US" dirty="0"/>
                <a:t> </a:t>
              </a:r>
              <a:r>
                <a:rPr lang="en-US" dirty="0" err="1"/>
                <a:t>opsætning</a:t>
              </a:r>
              <a:endParaRPr lang="en-US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21083F-A2F9-C94A-86E3-D6F50B66F26E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5434151" y="5799024"/>
              <a:ext cx="2932610" cy="1846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266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DC1E-78E1-844A-962D-5C79D250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Administration</a:t>
            </a:r>
            <a:endParaRPr lang="en-GB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C29C6FCC-A180-6349-9172-F9168C20B9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081E143-A526-0341-82AD-FEDF5649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F97242-8C5C-7F44-932F-70E038580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3273108"/>
            <a:ext cx="6908800" cy="32385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9B85A5-6C75-924E-96C1-7A9FF974DF10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081451" y="4024641"/>
            <a:ext cx="4043119" cy="1655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8D63C62-7289-B84B-956E-AE7D4D6B8A0F}"/>
              </a:ext>
            </a:extLst>
          </p:cNvPr>
          <p:cNvSpPr txBox="1"/>
          <p:nvPr/>
        </p:nvSpPr>
        <p:spPr>
          <a:xfrm>
            <a:off x="588963" y="1297613"/>
            <a:ext cx="10763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Elementer</a:t>
            </a:r>
            <a:r>
              <a:rPr lang="en-GB" sz="2400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err="1"/>
              <a:t>Stillingsbedømmelse</a:t>
            </a:r>
            <a:r>
              <a:rPr lang="en-GB" sz="2400" dirty="0"/>
              <a:t>: </a:t>
            </a:r>
            <a:r>
              <a:rPr lang="en-GB" sz="2400" dirty="0" err="1"/>
              <a:t>simpel</a:t>
            </a:r>
            <a:r>
              <a:rPr lang="en-GB" sz="2400" dirty="0"/>
              <a:t> (</a:t>
            </a:r>
            <a:r>
              <a:rPr lang="en-GB" sz="2400" dirty="0" err="1"/>
              <a:t>f.eks</a:t>
            </a:r>
            <a:r>
              <a:rPr lang="en-GB" sz="2400" dirty="0"/>
              <a:t>. sum </a:t>
            </a:r>
            <a:r>
              <a:rPr lang="en-GB" sz="2400" dirty="0" err="1"/>
              <a:t>af</a:t>
            </a:r>
            <a:r>
              <a:rPr lang="en-GB" sz="2400" dirty="0"/>
              <a:t> </a:t>
            </a:r>
            <a:r>
              <a:rPr lang="en-GB" sz="2400" dirty="0" err="1"/>
              <a:t>brikværdier</a:t>
            </a:r>
            <a:r>
              <a:rPr lang="en-GB" sz="2400" dirty="0"/>
              <a:t>) </a:t>
            </a:r>
            <a:r>
              <a:rPr lang="en-GB" sz="2400" dirty="0" err="1"/>
              <a:t>eller</a:t>
            </a:r>
            <a:r>
              <a:rPr lang="en-GB" sz="2400" dirty="0"/>
              <a:t> </a:t>
            </a:r>
            <a:r>
              <a:rPr lang="en-GB" sz="2400" dirty="0" err="1"/>
              <a:t>advanceret</a:t>
            </a:r>
            <a:r>
              <a:rPr lang="en-GB" sz="2400" dirty="0"/>
              <a:t> (</a:t>
            </a:r>
            <a:r>
              <a:rPr lang="en-GB" sz="2400" dirty="0" err="1"/>
              <a:t>f.eks</a:t>
            </a:r>
            <a:r>
              <a:rPr lang="en-GB" sz="2400" dirty="0"/>
              <a:t>. </a:t>
            </a:r>
            <a:r>
              <a:rPr lang="en-GB" sz="2400" dirty="0" err="1"/>
              <a:t>neuralt</a:t>
            </a:r>
            <a:r>
              <a:rPr lang="en-GB" sz="2400" dirty="0"/>
              <a:t> </a:t>
            </a:r>
            <a:r>
              <a:rPr lang="en-GB" sz="2400" dirty="0" err="1"/>
              <a:t>netværk</a:t>
            </a:r>
            <a:r>
              <a:rPr lang="en-GB" sz="2400" dirty="0"/>
              <a:t> </a:t>
            </a:r>
            <a:r>
              <a:rPr lang="en-GB" sz="2400" dirty="0" err="1"/>
              <a:t>trænet</a:t>
            </a:r>
            <a:r>
              <a:rPr lang="en-GB" sz="2400" dirty="0"/>
              <a:t> per </a:t>
            </a:r>
            <a:r>
              <a:rPr lang="en-GB" sz="2400" dirty="0" err="1"/>
              <a:t>ekspert</a:t>
            </a:r>
            <a:r>
              <a:rPr lang="en-GB" sz="24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err="1"/>
              <a:t>Datastruktur</a:t>
            </a:r>
            <a:r>
              <a:rPr lang="en-GB" sz="2400" dirty="0"/>
              <a:t> </a:t>
            </a:r>
            <a:r>
              <a:rPr lang="en-GB" sz="2400" dirty="0" err="1"/>
              <a:t>til</a:t>
            </a:r>
            <a:r>
              <a:rPr lang="en-GB" sz="2400" dirty="0"/>
              <a:t> at </a:t>
            </a:r>
            <a:r>
              <a:rPr lang="en-GB" sz="2400" dirty="0" err="1"/>
              <a:t>formulere</a:t>
            </a:r>
            <a:r>
              <a:rPr lang="en-GB" sz="2400" dirty="0"/>
              <a:t> </a:t>
            </a:r>
            <a:r>
              <a:rPr lang="en-GB" sz="2400" dirty="0" err="1"/>
              <a:t>hypoteser</a:t>
            </a:r>
            <a:r>
              <a:rPr lang="en-GB" sz="2400" dirty="0"/>
              <a:t> </a:t>
            </a:r>
            <a:r>
              <a:rPr lang="en-GB" sz="2400" dirty="0" err="1"/>
              <a:t>i</a:t>
            </a: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12CF96-6BEB-6849-8EF7-335CF6DA8E91}"/>
              </a:ext>
            </a:extLst>
          </p:cNvPr>
          <p:cNvSpPr txBox="1"/>
          <p:nvPr/>
        </p:nvSpPr>
        <p:spPr>
          <a:xfrm>
            <a:off x="9124570" y="3147478"/>
            <a:ext cx="2965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Reference-</a:t>
            </a:r>
            <a:r>
              <a:rPr lang="en-US" dirty="0" err="1"/>
              <a:t>typer</a:t>
            </a:r>
            <a:r>
              <a:rPr lang="en-US" dirty="0"/>
              <a:t> </a:t>
            </a:r>
            <a:r>
              <a:rPr lang="en-US" dirty="0" err="1"/>
              <a:t>kræver</a:t>
            </a:r>
            <a:r>
              <a:rPr lang="en-US" dirty="0"/>
              <a:t> copy-</a:t>
            </a:r>
            <a:r>
              <a:rPr lang="en-US" dirty="0" err="1"/>
              <a:t>konstruktor</a:t>
            </a:r>
            <a:r>
              <a:rPr lang="en-US" dirty="0"/>
              <a:t> for at </a:t>
            </a:r>
            <a:r>
              <a:rPr lang="en-US" dirty="0" err="1"/>
              <a:t>ungå</a:t>
            </a:r>
            <a:r>
              <a:rPr lang="en-US" dirty="0"/>
              <a:t> aliasing, </a:t>
            </a:r>
            <a:r>
              <a:rPr lang="en-US" dirty="0" err="1"/>
              <a:t>f.eks</a:t>
            </a:r>
            <a:r>
              <a:rPr lang="en-US" dirty="0"/>
              <a:t>.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afprøvning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virtuelle</a:t>
            </a:r>
            <a:r>
              <a:rPr lang="en-US" dirty="0"/>
              <a:t> </a:t>
            </a:r>
            <a:r>
              <a:rPr lang="en-US" dirty="0" err="1"/>
              <a:t>trækfølger</a:t>
            </a:r>
            <a:r>
              <a:rPr lang="en-US" dirty="0"/>
              <a:t>. (Board </a:t>
            </a:r>
            <a:r>
              <a:rPr lang="en-US" dirty="0" err="1"/>
              <a:t>skal</a:t>
            </a:r>
            <a:r>
              <a:rPr lang="en-US" dirty="0"/>
              <a:t> have </a:t>
            </a:r>
            <a:r>
              <a:rPr lang="en-US" dirty="0" err="1"/>
              <a:t>tilsvarende</a:t>
            </a:r>
            <a:r>
              <a:rPr lang="en-US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20EE68-B39D-1047-8566-DFE490D05AD3}"/>
              </a:ext>
            </a:extLst>
          </p:cNvPr>
          <p:cNvSpPr txBox="1"/>
          <p:nvPr/>
        </p:nvSpPr>
        <p:spPr>
          <a:xfrm>
            <a:off x="9124570" y="5408405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Værdiansættelse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brik</a:t>
            </a:r>
            <a:r>
              <a:rPr lang="en-US" dirty="0"/>
              <a:t> </a:t>
            </a:r>
            <a:r>
              <a:rPr lang="en-US" dirty="0" err="1"/>
              <a:t>uafhængigt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position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nabobrikker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D4AED1-EB5D-4B48-BE28-7A30DA8E8044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963886" y="6008570"/>
            <a:ext cx="4160684" cy="272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DAA0D42-7057-314F-984A-BD703E804A29}"/>
              </a:ext>
            </a:extLst>
          </p:cNvPr>
          <p:cNvSpPr txBox="1"/>
          <p:nvPr/>
        </p:nvSpPr>
        <p:spPr>
          <a:xfrm>
            <a:off x="588963" y="2962812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</a:t>
            </a:r>
            <a:r>
              <a:rPr lang="en-US" dirty="0" err="1"/>
              <a:t>chessPiece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88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DC1E-78E1-844A-962D-5C79D250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Copy-constructor for board</a:t>
            </a:r>
            <a:endParaRPr lang="en-GB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637825B-2A09-724A-B1B6-AB5243AC6B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EEB8119-9859-844B-95BF-BFFBC215C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83B8CA-828F-1945-A4C1-4DB66B87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35" y="4035710"/>
            <a:ext cx="7188200" cy="140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4E0F9D-EDC0-3E4A-A55E-9533369E8049}"/>
              </a:ext>
            </a:extLst>
          </p:cNvPr>
          <p:cNvSpPr txBox="1"/>
          <p:nvPr/>
        </p:nvSpPr>
        <p:spPr>
          <a:xfrm>
            <a:off x="796835" y="1474983"/>
            <a:ext cx="108046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Imperativ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funktionsparadigme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Array2D er </a:t>
            </a:r>
            <a:r>
              <a:rPr lang="en-US" dirty="0" err="1"/>
              <a:t>muterbar</a:t>
            </a:r>
            <a:r>
              <a:rPr lang="en-US" dirty="0"/>
              <a:t> </a:t>
            </a:r>
            <a:r>
              <a:rPr lang="en-US" dirty="0" err="1"/>
              <a:t>datastruktur</a:t>
            </a:r>
            <a:r>
              <a:rPr lang="en-US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Godt</a:t>
            </a:r>
            <a:r>
              <a:rPr lang="en-US" dirty="0"/>
              <a:t> </a:t>
            </a:r>
            <a:r>
              <a:rPr lang="en-US" dirty="0" err="1"/>
              <a:t>hvis</a:t>
            </a:r>
            <a:r>
              <a:rPr lang="en-US" dirty="0"/>
              <a:t> man har mange </a:t>
            </a:r>
            <a:r>
              <a:rPr lang="en-US" dirty="0" err="1"/>
              <a:t>ændringer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vil</a:t>
            </a:r>
            <a:r>
              <a:rPr lang="en-US" dirty="0"/>
              <a:t> </a:t>
            </a:r>
            <a:r>
              <a:rPr lang="en-US" dirty="0" err="1"/>
              <a:t>ungå</a:t>
            </a:r>
            <a:r>
              <a:rPr lang="en-US" dirty="0"/>
              <a:t> at </a:t>
            </a:r>
            <a:r>
              <a:rPr lang="en-US" dirty="0" err="1"/>
              <a:t>kopiere</a:t>
            </a:r>
            <a:r>
              <a:rPr lang="en-US" dirty="0"/>
              <a:t> hele </a:t>
            </a:r>
            <a:r>
              <a:rPr lang="en-US" dirty="0" err="1"/>
              <a:t>strukturen</a:t>
            </a:r>
            <a:r>
              <a:rPr lang="en-US" dirty="0"/>
              <a:t> </a:t>
            </a:r>
            <a:r>
              <a:rPr lang="en-US" dirty="0" err="1"/>
              <a:t>hver</a:t>
            </a:r>
            <a:r>
              <a:rPr lang="en-US" dirty="0"/>
              <a:t> gang.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Godt</a:t>
            </a:r>
            <a:r>
              <a:rPr lang="en-US" dirty="0"/>
              <a:t> da det passer med </a:t>
            </a:r>
            <a:r>
              <a:rPr lang="en-US" dirty="0" err="1"/>
              <a:t>brættets</a:t>
            </a:r>
            <a:r>
              <a:rPr lang="en-US" dirty="0"/>
              <a:t> </a:t>
            </a:r>
            <a:r>
              <a:rPr lang="en-US" dirty="0" err="1"/>
              <a:t>geometri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Skidt</a:t>
            </a:r>
            <a:r>
              <a:rPr lang="en-US" dirty="0"/>
              <a:t> da man </a:t>
            </a:r>
            <a:r>
              <a:rPr lang="en-US" dirty="0" err="1"/>
              <a:t>ofte</a:t>
            </a:r>
            <a:r>
              <a:rPr lang="en-US" dirty="0"/>
              <a:t> </a:t>
            </a:r>
            <a:r>
              <a:rPr lang="en-US" dirty="0" err="1"/>
              <a:t>kommer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at </a:t>
            </a:r>
            <a:r>
              <a:rPr lang="en-US" dirty="0" err="1"/>
              <a:t>bruge</a:t>
            </a:r>
            <a:r>
              <a:rPr lang="en-US" dirty="0"/>
              <a:t> </a:t>
            </a:r>
            <a:r>
              <a:rPr lang="en-US" dirty="0" err="1"/>
              <a:t>kræfter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indeksadministration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Skidt</a:t>
            </a:r>
            <a:r>
              <a:rPr lang="en-US" dirty="0"/>
              <a:t> da Array2D </a:t>
            </a:r>
            <a:r>
              <a:rPr lang="en-US" dirty="0" err="1"/>
              <a:t>modul</a:t>
            </a:r>
            <a:r>
              <a:rPr lang="en-US" dirty="0"/>
              <a:t> mangler fold, filter,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95295-BFB1-324B-B4C4-E2F476BAF1BB}"/>
              </a:ext>
            </a:extLst>
          </p:cNvPr>
          <p:cNvSpPr txBox="1"/>
          <p:nvPr/>
        </p:nvSpPr>
        <p:spPr>
          <a:xfrm>
            <a:off x="6792687" y="5805604"/>
            <a:ext cx="521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Mellemløsning</a:t>
            </a:r>
            <a:r>
              <a:rPr lang="en-US" dirty="0"/>
              <a:t>: </a:t>
            </a:r>
            <a:r>
              <a:rPr lang="en-US" dirty="0" err="1"/>
              <a:t>iteri</a:t>
            </a:r>
            <a:r>
              <a:rPr lang="en-US" dirty="0"/>
              <a:t> </a:t>
            </a:r>
            <a:r>
              <a:rPr lang="en-US" dirty="0" err="1"/>
              <a:t>håndterer</a:t>
            </a:r>
            <a:r>
              <a:rPr lang="en-US" dirty="0"/>
              <a:t> </a:t>
            </a:r>
            <a:r>
              <a:rPr lang="en-US" dirty="0" err="1"/>
              <a:t>indekseringsrodet</a:t>
            </a:r>
            <a:r>
              <a:rPr lang="en-US" dirty="0"/>
              <a:t>, </a:t>
            </a:r>
            <a:r>
              <a:rPr lang="en-US" dirty="0" err="1"/>
              <a:t>løsning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dog </a:t>
            </a:r>
            <a:r>
              <a:rPr lang="en-US" dirty="0" err="1"/>
              <a:t>godt</a:t>
            </a:r>
            <a:r>
              <a:rPr lang="en-US" dirty="0"/>
              <a:t> </a:t>
            </a:r>
            <a:r>
              <a:rPr lang="en-US" dirty="0" err="1"/>
              <a:t>bliver</a:t>
            </a:r>
            <a:r>
              <a:rPr lang="en-US" dirty="0"/>
              <a:t> </a:t>
            </a:r>
            <a:r>
              <a:rPr lang="en-US" dirty="0" err="1"/>
              <a:t>svær</a:t>
            </a:r>
            <a:r>
              <a:rPr lang="en-US" dirty="0"/>
              <a:t> at </a:t>
            </a:r>
            <a:r>
              <a:rPr lang="en-US" dirty="0" err="1"/>
              <a:t>læse</a:t>
            </a:r>
            <a:r>
              <a:rPr lang="en-US" dirty="0"/>
              <a:t>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6EC2A3-6B0B-CD4A-99A9-097E0204AC04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402183" y="5094514"/>
            <a:ext cx="2390504" cy="103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3BB0801-59F9-C64F-8BA0-5058C2D2FCAA}"/>
              </a:ext>
            </a:extLst>
          </p:cNvPr>
          <p:cNvSpPr txBox="1"/>
          <p:nvPr/>
        </p:nvSpPr>
        <p:spPr>
          <a:xfrm>
            <a:off x="692332" y="3605937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board</a:t>
            </a:r>
          </a:p>
        </p:txBody>
      </p:sp>
    </p:spTree>
    <p:extLst>
      <p:ext uri="{BB962C8B-B14F-4D97-AF65-F5344CB8AC3E}">
        <p14:creationId xmlns:p14="http://schemas.microsoft.com/office/powerpoint/2010/main" val="379831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DC1E-78E1-844A-962D-5C79D250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Score: </a:t>
            </a:r>
            <a:r>
              <a:rPr lang="en-GB" sz="3200" dirty="0" err="1"/>
              <a:t>Valgt</a:t>
            </a:r>
            <a:r>
              <a:rPr lang="en-GB" sz="3200" dirty="0"/>
              <a:t> </a:t>
            </a:r>
            <a:r>
              <a:rPr lang="en-GB" sz="3200" dirty="0" err="1"/>
              <a:t>simpel</a:t>
            </a:r>
            <a:r>
              <a:rPr lang="en-GB" sz="3200" dirty="0"/>
              <a:t> </a:t>
            </a:r>
            <a:r>
              <a:rPr lang="en-GB" sz="3200" dirty="0" err="1"/>
              <a:t>sumationsløsning</a:t>
            </a:r>
            <a:r>
              <a:rPr lang="en-GB" sz="3200" dirty="0"/>
              <a:t>: </a:t>
            </a:r>
            <a:r>
              <a:rPr lang="en-GB" sz="3200" dirty="0" err="1"/>
              <a:t>hvid</a:t>
            </a:r>
            <a:r>
              <a:rPr lang="en-GB" sz="3200" dirty="0"/>
              <a:t> </a:t>
            </a:r>
            <a:r>
              <a:rPr lang="en-GB" sz="3200" dirty="0" err="1"/>
              <a:t>tæller</a:t>
            </a:r>
            <a:r>
              <a:rPr lang="en-GB" sz="3200" dirty="0"/>
              <a:t> </a:t>
            </a:r>
            <a:r>
              <a:rPr lang="en-GB" sz="3200" dirty="0" err="1"/>
              <a:t>postiv</a:t>
            </a:r>
            <a:r>
              <a:rPr lang="en-GB" sz="3200" dirty="0"/>
              <a:t> </a:t>
            </a:r>
            <a:r>
              <a:rPr lang="en-GB" sz="3200" dirty="0" err="1"/>
              <a:t>og</a:t>
            </a:r>
            <a:r>
              <a:rPr lang="en-GB" sz="3200" dirty="0"/>
              <a:t> sort </a:t>
            </a:r>
            <a:r>
              <a:rPr lang="en-GB" sz="3200" dirty="0" err="1"/>
              <a:t>negativ</a:t>
            </a:r>
            <a:endParaRPr lang="en-GB" sz="3200" dirty="0"/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9F5907A7-54CF-2641-8838-0AC6803D07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E5988D46-46F1-784F-9272-EAAF6442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4CBE7-5A05-1A4C-9B10-429CC21A3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711" y="4875081"/>
            <a:ext cx="5651500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1F64A5-4B93-0E4A-B7D5-3DE25E886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1" y="2248714"/>
            <a:ext cx="5918200" cy="393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C38B74-9A4C-384C-8909-D32F8540FA9A}"/>
              </a:ext>
            </a:extLst>
          </p:cNvPr>
          <p:cNvSpPr txBox="1"/>
          <p:nvPr/>
        </p:nvSpPr>
        <p:spPr>
          <a:xfrm>
            <a:off x="386625" y="1742976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</a:t>
            </a:r>
            <a:r>
              <a:rPr lang="en-US" dirty="0" err="1"/>
              <a:t>chessPiece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9AE04-FE70-4F4D-9F79-EBEB1AD85276}"/>
              </a:ext>
            </a:extLst>
          </p:cNvPr>
          <p:cNvSpPr txBox="1"/>
          <p:nvPr/>
        </p:nvSpPr>
        <p:spPr>
          <a:xfrm>
            <a:off x="1668735" y="4505749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board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B80D47-F17A-DD41-B690-10E348080C1D}"/>
              </a:ext>
            </a:extLst>
          </p:cNvPr>
          <p:cNvSpPr txBox="1"/>
          <p:nvPr/>
        </p:nvSpPr>
        <p:spPr>
          <a:xfrm>
            <a:off x="681285" y="3401533"/>
            <a:ext cx="521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Kræver</a:t>
            </a:r>
            <a:r>
              <a:rPr lang="en-US" dirty="0"/>
              <a:t> </a:t>
            </a:r>
            <a:r>
              <a:rPr lang="en-US" dirty="0" err="1"/>
              <a:t>lidt</a:t>
            </a:r>
            <a:r>
              <a:rPr lang="en-US" dirty="0"/>
              <a:t> </a:t>
            </a:r>
            <a:r>
              <a:rPr lang="en-US" dirty="0" err="1"/>
              <a:t>knofedt</a:t>
            </a:r>
            <a:r>
              <a:rPr lang="en-US" dirty="0"/>
              <a:t> at </a:t>
            </a:r>
            <a:r>
              <a:rPr lang="en-US" dirty="0" err="1"/>
              <a:t>konvertere</a:t>
            </a:r>
            <a:r>
              <a:rPr lang="en-US" dirty="0"/>
              <a:t> discriminated union types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tal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A56A73-8752-1347-AF81-C7A75FA859A2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5893365" y="3267508"/>
            <a:ext cx="1478985" cy="45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575A312-D7E5-714D-AC51-2FC7A986B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350" y="2486458"/>
            <a:ext cx="4229100" cy="15621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B1555C-BA20-E643-A9AE-D99BBA3E8DBD}"/>
              </a:ext>
            </a:extLst>
          </p:cNvPr>
          <p:cNvSpPr txBox="1"/>
          <p:nvPr/>
        </p:nvSpPr>
        <p:spPr>
          <a:xfrm>
            <a:off x="7416211" y="2055531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 Chess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E22B45-4FC8-2C40-ACA6-679F50F07AA0}"/>
              </a:ext>
            </a:extLst>
          </p:cNvPr>
          <p:cNvSpPr txBox="1"/>
          <p:nvPr/>
        </p:nvSpPr>
        <p:spPr>
          <a:xfrm>
            <a:off x="7548007" y="6148349"/>
            <a:ext cx="4562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Savner</a:t>
            </a:r>
            <a:r>
              <a:rPr lang="en-US" dirty="0"/>
              <a:t> </a:t>
            </a:r>
            <a:r>
              <a:rPr lang="en-US" dirty="0" err="1"/>
              <a:t>virkelig</a:t>
            </a:r>
            <a:r>
              <a:rPr lang="en-US" dirty="0"/>
              <a:t> fold/</a:t>
            </a:r>
            <a:r>
              <a:rPr lang="en-US" dirty="0" err="1"/>
              <a:t>backfold</a:t>
            </a:r>
            <a:r>
              <a:rPr lang="en-US" dirty="0"/>
              <a:t>, men </a:t>
            </a:r>
            <a:r>
              <a:rPr lang="en-US" dirty="0" err="1"/>
              <a:t>rækkefølge</a:t>
            </a:r>
            <a:r>
              <a:rPr lang="en-US" dirty="0"/>
              <a:t> er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oplagt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E23A6F-6C8F-B34A-81BE-92A97E857FA1}"/>
              </a:ext>
            </a:extLst>
          </p:cNvPr>
          <p:cNvSpPr txBox="1"/>
          <p:nvPr/>
        </p:nvSpPr>
        <p:spPr>
          <a:xfrm>
            <a:off x="8075618" y="4687681"/>
            <a:ext cx="3738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chessPiece</a:t>
            </a:r>
            <a:r>
              <a:rPr lang="en-US" dirty="0"/>
              <a:t>’ </a:t>
            </a:r>
            <a:r>
              <a:rPr lang="en-US" dirty="0" err="1"/>
              <a:t>enkeltbriksværdi</a:t>
            </a:r>
            <a:r>
              <a:rPr lang="en-US" dirty="0"/>
              <a:t>. </a:t>
            </a:r>
            <a:r>
              <a:rPr lang="en-US" dirty="0" err="1"/>
              <a:t>Konge</a:t>
            </a:r>
            <a:r>
              <a:rPr lang="en-US" dirty="0"/>
              <a:t> </a:t>
            </a:r>
            <a:r>
              <a:rPr lang="en-US" dirty="0" err="1"/>
              <a:t>høj</a:t>
            </a:r>
            <a:r>
              <a:rPr lang="en-US" dirty="0"/>
              <a:t>, </a:t>
            </a:r>
            <a:r>
              <a:rPr lang="en-US" dirty="0" err="1"/>
              <a:t>tårn</a:t>
            </a:r>
            <a:r>
              <a:rPr lang="en-US" dirty="0"/>
              <a:t> </a:t>
            </a:r>
            <a:r>
              <a:rPr lang="en-US" dirty="0" err="1"/>
              <a:t>mellem</a:t>
            </a:r>
            <a:r>
              <a:rPr lang="en-US" dirty="0"/>
              <a:t> </a:t>
            </a:r>
            <a:r>
              <a:rPr lang="en-US" dirty="0" err="1"/>
              <a:t>bonde</a:t>
            </a:r>
            <a:r>
              <a:rPr lang="en-US" dirty="0"/>
              <a:t> lav.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CB06B8-F5E1-384F-8268-B70EFE633D33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5102352" y="5010847"/>
            <a:ext cx="2973266" cy="873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E98F20-5B96-CC4F-A342-EE2533B57A40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2414016" y="2763535"/>
            <a:ext cx="5661602" cy="224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8BB3634-6012-8046-928D-D6A29EE50DCA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5413248" y="6253562"/>
            <a:ext cx="2134759" cy="217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929663A-56F5-C642-AE3E-7650BED3360E}"/>
              </a:ext>
            </a:extLst>
          </p:cNvPr>
          <p:cNvSpPr txBox="1"/>
          <p:nvPr/>
        </p:nvSpPr>
        <p:spPr>
          <a:xfrm>
            <a:off x="4585773" y="1358312"/>
            <a:ext cx="521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copy-</a:t>
            </a:r>
            <a:r>
              <a:rPr lang="en-US" dirty="0" err="1"/>
              <a:t>konstruktor</a:t>
            </a:r>
            <a:r>
              <a:rPr lang="en-US" dirty="0"/>
              <a:t>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upcaste</a:t>
            </a:r>
            <a:r>
              <a:rPr lang="en-US" dirty="0"/>
              <a:t>, </a:t>
            </a:r>
            <a:r>
              <a:rPr lang="en-US" dirty="0" err="1"/>
              <a:t>så</a:t>
            </a:r>
            <a:r>
              <a:rPr lang="en-US" dirty="0"/>
              <a:t> vi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kopiere</a:t>
            </a:r>
            <a:r>
              <a:rPr lang="en-US" dirty="0"/>
              <a:t> lister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brikker</a:t>
            </a:r>
            <a:r>
              <a:rPr lang="en-US" dirty="0"/>
              <a:t> </a:t>
            </a:r>
            <a:r>
              <a:rPr lang="en-US" dirty="0" err="1"/>
              <a:t>uden</a:t>
            </a:r>
            <a:r>
              <a:rPr lang="en-US" dirty="0"/>
              <a:t> </a:t>
            </a:r>
            <a:r>
              <a:rPr lang="en-US" dirty="0" err="1"/>
              <a:t>bekymring</a:t>
            </a:r>
            <a:r>
              <a:rPr lang="en-US" dirty="0"/>
              <a:t>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605DBB6-7192-7F41-AB71-B953F89C22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315968" y="1681478"/>
            <a:ext cx="269805" cy="504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F20BD8-3E0E-3B43-A959-FE57D9C32749}"/>
              </a:ext>
            </a:extLst>
          </p:cNvPr>
          <p:cNvCxnSpPr>
            <a:cxnSpLocks/>
          </p:cNvCxnSpPr>
          <p:nvPr/>
        </p:nvCxnSpPr>
        <p:spPr>
          <a:xfrm flipH="1" flipV="1">
            <a:off x="4450870" y="2701940"/>
            <a:ext cx="1442495" cy="1022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44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/>
      <p:bldP spid="26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DC1E-78E1-844A-962D-5C79D250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Hvad</a:t>
            </a:r>
            <a:r>
              <a:rPr lang="en-GB" dirty="0"/>
              <a:t> </a:t>
            </a:r>
            <a:r>
              <a:rPr lang="en-GB" dirty="0" err="1"/>
              <a:t>så</a:t>
            </a:r>
            <a:r>
              <a:rPr lang="en-GB" dirty="0"/>
              <a:t> med Artificial Intelligence (AI, </a:t>
            </a:r>
            <a:r>
              <a:rPr lang="en-GB" dirty="0" err="1"/>
              <a:t>kunstig</a:t>
            </a:r>
            <a:r>
              <a:rPr lang="en-GB" dirty="0"/>
              <a:t> </a:t>
            </a:r>
            <a:r>
              <a:rPr lang="en-GB" dirty="0" err="1"/>
              <a:t>intelligens</a:t>
            </a:r>
            <a:r>
              <a:rPr lang="en-GB" dirty="0"/>
              <a:t>)?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4EE47874-5CC8-5448-BD31-2BB08D2196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C5FCE52-EA43-6746-AF39-EED658CE5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C902CC-326D-1D4C-9F93-F369E2378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39" y="3916165"/>
            <a:ext cx="7070633" cy="3177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7DC423-9E89-1747-B3D0-B01459262E28}"/>
              </a:ext>
            </a:extLst>
          </p:cNvPr>
          <p:cNvSpPr txBox="1"/>
          <p:nvPr/>
        </p:nvSpPr>
        <p:spPr>
          <a:xfrm>
            <a:off x="654285" y="98755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chessApp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831DE-2193-B448-89CA-286EC8C93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85" y="1350272"/>
            <a:ext cx="6870700" cy="622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E63249-28C6-554B-A90A-79303DF11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61" y="2112303"/>
            <a:ext cx="7327900" cy="1803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2E2975-1761-0246-9938-1A755645B9D7}"/>
              </a:ext>
            </a:extLst>
          </p:cNvPr>
          <p:cNvCxnSpPr>
            <a:cxnSpLocks/>
            <a:stCxn id="21" idx="3"/>
          </p:cNvCxnSpPr>
          <p:nvPr/>
        </p:nvCxnSpPr>
        <p:spPr>
          <a:xfrm flipH="1">
            <a:off x="5010913" y="3014003"/>
            <a:ext cx="3007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57316E-F0BD-4141-B215-A1067465C8B6}"/>
              </a:ext>
            </a:extLst>
          </p:cNvPr>
          <p:cNvSpPr txBox="1"/>
          <p:nvPr/>
        </p:nvSpPr>
        <p:spPr>
          <a:xfrm>
            <a:off x="8229600" y="2377440"/>
            <a:ext cx="43957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</a:t>
            </a:r>
            <a:r>
              <a:rPr lang="en-US" dirty="0"/>
              <a:t> pipeline: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Find alle </a:t>
            </a:r>
            <a:r>
              <a:rPr lang="en-US" dirty="0" err="1"/>
              <a:t>brikkerne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brættet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Behold dem med </a:t>
            </a:r>
            <a:r>
              <a:rPr lang="en-US" dirty="0" err="1"/>
              <a:t>farve</a:t>
            </a:r>
            <a:r>
              <a:rPr lang="en-US" dirty="0"/>
              <a:t> c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Beregn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bedøm</a:t>
            </a:r>
            <a:r>
              <a:rPr lang="en-US" dirty="0"/>
              <a:t> alle </a:t>
            </a:r>
            <a:r>
              <a:rPr lang="en-US" dirty="0" err="1"/>
              <a:t>træk</a:t>
            </a:r>
            <a:r>
              <a:rPr lang="en-US" dirty="0"/>
              <a:t> for </a:t>
            </a:r>
            <a:r>
              <a:rPr lang="en-US" dirty="0" err="1"/>
              <a:t>farve</a:t>
            </a:r>
            <a:r>
              <a:rPr lang="en-US" dirty="0"/>
              <a:t> c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Vælg</a:t>
            </a:r>
            <a:r>
              <a:rPr lang="en-US" dirty="0"/>
              <a:t> et </a:t>
            </a:r>
            <a:r>
              <a:rPr lang="en-US" dirty="0" err="1"/>
              <a:t>af</a:t>
            </a:r>
            <a:r>
              <a:rPr lang="en-US" dirty="0"/>
              <a:t> dem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 err="1"/>
              <a:t>Fejlsituation</a:t>
            </a:r>
            <a:r>
              <a:rPr lang="en-US" dirty="0"/>
              <a:t>? Strategi = Option </a:t>
            </a:r>
            <a:r>
              <a:rPr lang="en-US" dirty="0" err="1"/>
              <a:t>typer</a:t>
            </a:r>
            <a:endParaRPr lang="en-US" dirty="0"/>
          </a:p>
          <a:p>
            <a:r>
              <a:rPr lang="en-US" dirty="0"/>
              <a:t>Debugging: </a:t>
            </a:r>
            <a:r>
              <a:rPr lang="en-US" dirty="0" err="1"/>
              <a:t>Massere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printfn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23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E63B7-1CEC-C745-815A-EA43F94A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Led i pipelinen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39391600-12A0-E941-BF50-C75E51DA1E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618DB56-CB8B-9A42-A506-A7A85779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02F238-A1A4-7548-A61B-C727C6F07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509" y="262542"/>
            <a:ext cx="7327900" cy="180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F6A554-8D2E-9E49-B559-6C487452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" y="4932376"/>
            <a:ext cx="5194300" cy="45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3D53D5-BC4B-5E40-9D07-664C4E611629}"/>
              </a:ext>
            </a:extLst>
          </p:cNvPr>
          <p:cNvSpPr txBox="1"/>
          <p:nvPr/>
        </p:nvSpPr>
        <p:spPr>
          <a:xfrm>
            <a:off x="438912" y="2602468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F31B70-F055-7741-BA7B-AC042593E4C3}"/>
              </a:ext>
            </a:extLst>
          </p:cNvPr>
          <p:cNvSpPr txBox="1"/>
          <p:nvPr/>
        </p:nvSpPr>
        <p:spPr>
          <a:xfrm>
            <a:off x="7845551" y="3015734"/>
            <a:ext cx="4214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Strategi: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Tænk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generelle</a:t>
            </a:r>
            <a:r>
              <a:rPr lang="en-US" dirty="0"/>
              <a:t> </a:t>
            </a:r>
            <a:r>
              <a:rPr lang="en-US" dirty="0" err="1"/>
              <a:t>funktioner</a:t>
            </a:r>
            <a:r>
              <a:rPr lang="en-US" dirty="0"/>
              <a:t>, de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måske</a:t>
            </a:r>
            <a:r>
              <a:rPr lang="en-US" dirty="0"/>
              <a:t> </a:t>
            </a:r>
            <a:r>
              <a:rPr lang="en-US" dirty="0" err="1"/>
              <a:t>bruges</a:t>
            </a:r>
            <a:r>
              <a:rPr lang="en-US" dirty="0"/>
              <a:t> </a:t>
            </a:r>
            <a:r>
              <a:rPr lang="en-US" dirty="0" err="1"/>
              <a:t>senere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Angiv</a:t>
            </a:r>
            <a:r>
              <a:rPr lang="en-US" dirty="0"/>
              <a:t> </a:t>
            </a:r>
            <a:r>
              <a:rPr lang="en-US" dirty="0" err="1"/>
              <a:t>typerne</a:t>
            </a:r>
            <a:r>
              <a:rPr lang="en-US" dirty="0"/>
              <a:t>, det </a:t>
            </a:r>
            <a:r>
              <a:rPr lang="en-US" dirty="0" err="1"/>
              <a:t>hjælper</a:t>
            </a:r>
            <a:r>
              <a:rPr lang="en-US" dirty="0"/>
              <a:t> med at </a:t>
            </a:r>
            <a:r>
              <a:rPr lang="en-US" dirty="0" err="1"/>
              <a:t>fange</a:t>
            </a:r>
            <a:r>
              <a:rPr lang="en-US" dirty="0"/>
              <a:t> </a:t>
            </a:r>
            <a:r>
              <a:rPr lang="en-US" dirty="0" err="1"/>
              <a:t>fejl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holde</a:t>
            </a:r>
            <a:r>
              <a:rPr lang="en-US" dirty="0"/>
              <a:t> </a:t>
            </a:r>
            <a:r>
              <a:rPr lang="en-US" dirty="0" err="1"/>
              <a:t>tankerne</a:t>
            </a:r>
            <a:r>
              <a:rPr lang="en-US" dirty="0"/>
              <a:t> </a:t>
            </a:r>
            <a:r>
              <a:rPr lang="en-US" dirty="0" err="1"/>
              <a:t>rene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7D8080-DBF0-4946-AC8E-EE7AF0E04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1318"/>
            <a:ext cx="6083300" cy="17145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2F02D4-95C5-9540-896A-3199784F0873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633213" y="3754398"/>
            <a:ext cx="2212338" cy="92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69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E63B7-1CEC-C745-815A-EA43F94A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Led i pipelinen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39391600-12A0-E941-BF50-C75E51DA1E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07/01/2021</a:t>
            </a:fld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618DB56-CB8B-9A42-A506-A7A85779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02F238-A1A4-7548-A61B-C727C6F07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509" y="262542"/>
            <a:ext cx="7327900" cy="180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3D53D5-BC4B-5E40-9D07-664C4E611629}"/>
              </a:ext>
            </a:extLst>
          </p:cNvPr>
          <p:cNvSpPr txBox="1"/>
          <p:nvPr/>
        </p:nvSpPr>
        <p:spPr>
          <a:xfrm>
            <a:off x="365760" y="1280377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F31B70-F055-7741-BA7B-AC042593E4C3}"/>
              </a:ext>
            </a:extLst>
          </p:cNvPr>
          <p:cNvSpPr txBox="1"/>
          <p:nvPr/>
        </p:nvSpPr>
        <p:spPr>
          <a:xfrm>
            <a:off x="7845552" y="2393609"/>
            <a:ext cx="4214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Navngiv</a:t>
            </a:r>
            <a:r>
              <a:rPr lang="en-US" dirty="0"/>
              <a:t> </a:t>
            </a:r>
            <a:r>
              <a:rPr lang="en-US" dirty="0" err="1"/>
              <a:t>egne</a:t>
            </a:r>
            <a:r>
              <a:rPr lang="en-US" dirty="0"/>
              <a:t> </a:t>
            </a:r>
            <a:r>
              <a:rPr lang="en-US" dirty="0" err="1"/>
              <a:t>typer</a:t>
            </a:r>
            <a:r>
              <a:rPr lang="en-US" dirty="0"/>
              <a:t>: det </a:t>
            </a:r>
            <a:r>
              <a:rPr lang="en-US" dirty="0" err="1"/>
              <a:t>støtter</a:t>
            </a:r>
            <a:r>
              <a:rPr lang="en-US" dirty="0"/>
              <a:t> den </a:t>
            </a:r>
            <a:r>
              <a:rPr lang="en-US" dirty="0" err="1"/>
              <a:t>semantiske</a:t>
            </a:r>
            <a:r>
              <a:rPr lang="en-US" dirty="0"/>
              <a:t> </a:t>
            </a:r>
            <a:r>
              <a:rPr lang="en-US" dirty="0" err="1"/>
              <a:t>forståelse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strukturer</a:t>
            </a:r>
            <a:r>
              <a:rPr lang="en-US" dirty="0"/>
              <a:t> (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gør</a:t>
            </a:r>
            <a:r>
              <a:rPr lang="en-US" dirty="0"/>
              <a:t> </a:t>
            </a:r>
            <a:r>
              <a:rPr lang="en-US" dirty="0" err="1"/>
              <a:t>linjer</a:t>
            </a:r>
            <a:r>
              <a:rPr lang="en-US" dirty="0"/>
              <a:t> </a:t>
            </a:r>
            <a:r>
              <a:rPr lang="en-US" dirty="0" err="1"/>
              <a:t>kortere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9555D1-6716-2545-847E-7E1F3B971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50" y="1693643"/>
            <a:ext cx="4508500" cy="62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AF9E8E-656A-B642-80F5-093C18923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51" y="2569558"/>
            <a:ext cx="7607300" cy="40259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62B000-60DA-C249-8DC2-8BFBECB22AF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797964" y="2855274"/>
            <a:ext cx="1047588" cy="286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A60E3B-F811-C640-8EEB-0F5FBDE5BEF9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1904102" y="1980578"/>
            <a:ext cx="5941450" cy="87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762634-E7A3-334F-9C9A-E7AA7CF4B74D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3620655" y="4148936"/>
            <a:ext cx="4290692" cy="37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2FD5B-6036-EE4F-9BE6-6F3919866A29}"/>
              </a:ext>
            </a:extLst>
          </p:cNvPr>
          <p:cNvSpPr txBox="1"/>
          <p:nvPr/>
        </p:nvSpPr>
        <p:spPr>
          <a:xfrm>
            <a:off x="7911347" y="3687271"/>
            <a:ext cx="4214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Nogle</a:t>
            </a:r>
            <a:r>
              <a:rPr lang="en-US" dirty="0"/>
              <a:t> </a:t>
            </a:r>
            <a:r>
              <a:rPr lang="en-US" dirty="0" err="1"/>
              <a:t>gange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det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hjælp</a:t>
            </a:r>
            <a:r>
              <a:rPr lang="en-US" dirty="0"/>
              <a:t> at </a:t>
            </a:r>
            <a:r>
              <a:rPr lang="en-US" dirty="0" err="1"/>
              <a:t>bruge</a:t>
            </a:r>
            <a:r>
              <a:rPr lang="en-US" dirty="0"/>
              <a:t> type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del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navnet</a:t>
            </a:r>
            <a:r>
              <a:rPr lang="en-US" dirty="0"/>
              <a:t>, men </a:t>
            </a:r>
            <a:r>
              <a:rPr lang="en-US" dirty="0" err="1"/>
              <a:t>overdriv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!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475991-5D2D-D54D-B7DE-BE568CC5CD40}"/>
              </a:ext>
            </a:extLst>
          </p:cNvPr>
          <p:cNvSpPr txBox="1"/>
          <p:nvPr/>
        </p:nvSpPr>
        <p:spPr>
          <a:xfrm>
            <a:off x="7620000" y="4799577"/>
            <a:ext cx="44404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Resultat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availableMoves</a:t>
            </a:r>
            <a:r>
              <a:rPr lang="en-US" dirty="0"/>
              <a:t> </a:t>
            </a:r>
            <a:r>
              <a:rPr lang="en-US" dirty="0" err="1"/>
              <a:t>homogeniseres</a:t>
            </a:r>
            <a:r>
              <a:rPr lang="en-US" dirty="0"/>
              <a:t>: </a:t>
            </a:r>
            <a:r>
              <a:rPr lang="en-US" dirty="0" err="1"/>
              <a:t>Nabobrikker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egen</a:t>
            </a:r>
            <a:r>
              <a:rPr lang="en-US" dirty="0"/>
              <a:t> </a:t>
            </a:r>
            <a:r>
              <a:rPr lang="en-US" dirty="0" err="1"/>
              <a:t>farve</a:t>
            </a:r>
            <a:r>
              <a:rPr lang="en-US" dirty="0"/>
              <a:t> </a:t>
            </a:r>
            <a:r>
              <a:rPr lang="en-US" dirty="0" err="1"/>
              <a:t>fjernes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modstanders</a:t>
            </a:r>
            <a:r>
              <a:rPr lang="en-US" dirty="0"/>
              <a:t> </a:t>
            </a:r>
            <a:r>
              <a:rPr lang="en-US" dirty="0" err="1"/>
              <a:t>farve</a:t>
            </a:r>
            <a:r>
              <a:rPr lang="en-US" dirty="0"/>
              <a:t> </a:t>
            </a:r>
            <a:r>
              <a:rPr lang="en-US" dirty="0" err="1"/>
              <a:t>erstattets</a:t>
            </a:r>
            <a:r>
              <a:rPr lang="en-US" dirty="0"/>
              <a:t> </a:t>
            </a:r>
            <a:r>
              <a:rPr lang="en-US" dirty="0" err="1"/>
              <a:t>deres</a:t>
            </a:r>
            <a:r>
              <a:rPr lang="en-US" dirty="0"/>
              <a:t> position. </a:t>
            </a:r>
          </a:p>
          <a:p>
            <a:r>
              <a:rPr lang="en-US" dirty="0" err="1"/>
              <a:t>Valg</a:t>
            </a:r>
            <a:r>
              <a:rPr lang="en-US" dirty="0"/>
              <a:t>: alle </a:t>
            </a:r>
            <a:r>
              <a:rPr lang="en-US" dirty="0" err="1"/>
              <a:t>mulige</a:t>
            </a:r>
            <a:r>
              <a:rPr lang="en-US" dirty="0"/>
              <a:t> </a:t>
            </a:r>
            <a:r>
              <a:rPr lang="en-US" dirty="0" err="1"/>
              <a:t>træk</a:t>
            </a:r>
            <a:r>
              <a:rPr lang="en-US" dirty="0"/>
              <a:t> </a:t>
            </a:r>
            <a:r>
              <a:rPr lang="en-US" dirty="0" err="1"/>
              <a:t>samles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liste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ScoredMove</a:t>
            </a:r>
            <a:r>
              <a:rPr lang="en-US" dirty="0"/>
              <a:t> – </a:t>
            </a:r>
            <a:r>
              <a:rPr lang="en-US" dirty="0" err="1"/>
              <a:t>bruger</a:t>
            </a:r>
            <a:r>
              <a:rPr lang="en-US" dirty="0"/>
              <a:t> mere </a:t>
            </a:r>
            <a:r>
              <a:rPr lang="en-US" dirty="0" err="1"/>
              <a:t>plads</a:t>
            </a:r>
            <a:r>
              <a:rPr lang="en-US" dirty="0"/>
              <a:t>, men </a:t>
            </a:r>
            <a:r>
              <a:rPr lang="en-US" dirty="0" err="1"/>
              <a:t>gør</a:t>
            </a:r>
            <a:r>
              <a:rPr lang="en-US" dirty="0"/>
              <a:t> </a:t>
            </a:r>
            <a:r>
              <a:rPr lang="en-US" dirty="0" err="1"/>
              <a:t>behandlingen</a:t>
            </a:r>
            <a:r>
              <a:rPr lang="en-US" dirty="0"/>
              <a:t> mere </a:t>
            </a:r>
            <a:r>
              <a:rPr lang="en-US" dirty="0" err="1"/>
              <a:t>homogen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1306B88-F1DE-AE4D-BAA0-D0F0105E7F02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6714838" y="5442600"/>
            <a:ext cx="905162" cy="372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FE8DEAC-C046-3B46-84AF-AC7C73E050E9}"/>
              </a:ext>
            </a:extLst>
          </p:cNvPr>
          <p:cNvSpPr txBox="1"/>
          <p:nvPr/>
        </p:nvSpPr>
        <p:spPr>
          <a:xfrm>
            <a:off x="5698169" y="5934670"/>
            <a:ext cx="2033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Virtuelt</a:t>
            </a:r>
            <a:r>
              <a:rPr lang="en-US" dirty="0"/>
              <a:t> </a:t>
            </a:r>
            <a:r>
              <a:rPr lang="en-US" dirty="0" err="1"/>
              <a:t>bræt</a:t>
            </a:r>
            <a:r>
              <a:rPr lang="en-US" dirty="0"/>
              <a:t> </a:t>
            </a:r>
            <a:r>
              <a:rPr lang="en-US" dirty="0" err="1"/>
              <a:t>oprettes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slettes</a:t>
            </a:r>
            <a:r>
              <a:rPr lang="en-US" dirty="0"/>
              <a:t> </a:t>
            </a:r>
            <a:r>
              <a:rPr lang="en-US" dirty="0" err="1"/>
              <a:t>igen</a:t>
            </a:r>
            <a:r>
              <a:rPr lang="en-US" dirty="0"/>
              <a:t>!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8551C0B-39D7-9F4C-833D-F2DB5E811EAB}"/>
              </a:ext>
            </a:extLst>
          </p:cNvPr>
          <p:cNvCxnSpPr>
            <a:cxnSpLocks/>
            <a:stCxn id="54" idx="1"/>
          </p:cNvCxnSpPr>
          <p:nvPr/>
        </p:nvCxnSpPr>
        <p:spPr>
          <a:xfrm flipH="1" flipV="1">
            <a:off x="3797172" y="5934670"/>
            <a:ext cx="1900997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75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54" grpId="0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543</Words>
  <Application>Microsoft Macintosh PowerPoint</Application>
  <PresentationFormat>Widescreen</PresentationFormat>
  <Paragraphs>104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Microsoft New Tai Lue</vt:lpstr>
      <vt:lpstr>Brugerdefineret design</vt:lpstr>
      <vt:lpstr>PowerPoint Presentation</vt:lpstr>
      <vt:lpstr>PowerPoint Presentation</vt:lpstr>
      <vt:lpstr>Hvordan bygger man en skakcomputer?</vt:lpstr>
      <vt:lpstr>Administration</vt:lpstr>
      <vt:lpstr>Copy-constructor for board</vt:lpstr>
      <vt:lpstr>Score: Valgt simpel sumationsløsning: hvid tæller postiv og sort negativ</vt:lpstr>
      <vt:lpstr>Hvad så med Artificial Intelligence (AI, kunstig intelligens)?</vt:lpstr>
      <vt:lpstr>Led i pipelinen</vt:lpstr>
      <vt:lpstr>Led i pipelinen</vt:lpstr>
      <vt:lpstr>Led i pipelinen</vt:lpstr>
      <vt:lpstr>Eksempelkørsel</vt:lpstr>
      <vt:lpstr>Resumé</vt:lpstr>
      <vt:lpstr>Spørgetime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2021-01-07T11:17:16Z</dcterms:modified>
</cp:coreProperties>
</file>